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489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7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85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1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15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5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5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8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74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7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699E60D-E562-40D4-B103-F9516460666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072A452-7BBE-45F7-8A5D-5CA84C78E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6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E2AE-7BFD-17BC-8F36-9F16872F7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6894" y="1509667"/>
            <a:ext cx="8991600" cy="1645920"/>
          </a:xfrm>
        </p:spPr>
        <p:txBody>
          <a:bodyPr/>
          <a:lstStyle/>
          <a:p>
            <a:r>
              <a:rPr lang="hy-AM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Տավուշի մարզ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3EA23-2018-899D-D36B-4380B72D1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3243" y="3155587"/>
            <a:ext cx="6336840" cy="2337506"/>
          </a:xfrm>
        </p:spPr>
        <p:txBody>
          <a:bodyPr>
            <a:noAutofit/>
          </a:bodyPr>
          <a:lstStyle/>
          <a:p>
            <a:r>
              <a:rPr lang="hy-AM" sz="17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Տավուշի մարզը գտնվում է Հայաստանի հյուսիսարևելյան հատվածում։</a:t>
            </a:r>
            <a:r>
              <a:rPr lang="ru-RU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y-AM" sz="17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Ընդգրկում է Իջևանի, Տավուշի, Նոյեմբերյանի, Դիլիջանի տարածաշրջանները և 5 քաղաքներ՝ </a:t>
            </a:r>
            <a:r>
              <a:rPr lang="hy-AM" sz="17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Իջևան</a:t>
            </a:r>
            <a:r>
              <a:rPr lang="hy-AM" sz="17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hy-AM" sz="17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Նոյեմբերյան</a:t>
            </a:r>
            <a:r>
              <a:rPr lang="hy-AM" sz="17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hy-AM" sz="17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Բերդ</a:t>
            </a:r>
            <a:r>
              <a:rPr lang="hy-AM" sz="17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hy-AM" sz="17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Դիլիջան</a:t>
            </a:r>
            <a:r>
              <a:rPr lang="hy-AM" sz="17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և </a:t>
            </a:r>
            <a:r>
              <a:rPr lang="hy-AM" sz="17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Այրում</a:t>
            </a:r>
            <a:r>
              <a:rPr lang="hy-AM" sz="17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։ Տավուշի մարզը հյուսիսում սահմանակակից է Վրաստանին, իսկ արևելքում՝Ադրբեջանին։ Տավուշի մարզը գտնվում է Երևանից </a:t>
            </a:r>
            <a:r>
              <a:rPr lang="hy-AM" sz="17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137 կմ հեռավորության վրա։</a:t>
            </a:r>
            <a:r>
              <a:rPr lang="ru-RU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Հայաստանի պետական սահմանից մարզին բաժին է ընկնում 400 կմ հատված, որից 352-ը՝ Ադրբեջանի հետ։ Տավուշի մարզի մարզակենտրոնն է Իջևանը։ </a:t>
            </a:r>
            <a:r>
              <a:rPr lang="hy-AM" sz="17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ՀՀ Տավուշի մարզը տարածվում է Փոքր Կովկասի լեռնաշղթաների արտաքին շարի վրա</a:t>
            </a:r>
            <a:r>
              <a:rPr lang="ru-RU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։</a:t>
            </a:r>
            <a:endParaRPr lang="hy-AM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700" dirty="0"/>
              <a:t> </a:t>
            </a:r>
            <a:endParaRPr lang="ru-RU" sz="17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604354-FCD1-E3C3-9CD8-511402B1B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21" y="3429000"/>
            <a:ext cx="4045683" cy="23375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96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46C2-68CC-365A-B139-C39F6BC99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449" y="965534"/>
            <a:ext cx="4494998" cy="1134640"/>
          </a:xfrm>
        </p:spPr>
        <p:txBody>
          <a:bodyPr/>
          <a:lstStyle/>
          <a:p>
            <a:r>
              <a:rPr lang="en-US" sz="1800" kern="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Պատմական</a:t>
            </a:r>
            <a:r>
              <a:rPr lang="en-US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ակնարկ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0DED8-C363-65A0-DAF8-901DDF73B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5449" y="2100173"/>
            <a:ext cx="4669412" cy="265765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Հայաստանի Ազգային Ժողովի հանրապետության վարչատարածքային բաժանման մասին օրենքով կազմավորվում է Տավուշի մարզը, որը հաստատվում է Հայաստանի նախագահի կողմից 1995 թվականի դեկտեմբերի 5-ին։ Մարզպետարանն իր գործունեությունը սկսել է 1996-ի փետրվարի 20-ին։ Մարզի Տավուշ անունը պայմանական և կամայական է, քանի որ հայոց պատմության մեջ չի եղել նման անունով վարչատարածքային միավոր, որ երբևէ ընդգրկած լիներ ներկայիս մարզի ողջ տարածքը։</a:t>
            </a:r>
            <a:r>
              <a:rPr lang="ru-RU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Պատմական աշխարհագրությունից հայտնի է, որ </a:t>
            </a:r>
            <a:r>
              <a:rPr lang="hy-AM" sz="56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Ուրարտու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պետության շժամանակաշրջանում (մ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․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թ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․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․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IX-VI դդ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․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երկրի հյուսիս-արևելքը, մինչև Կուր գետը զբաղեցրել է Եթիունէ կամ </a:t>
            </a:r>
            <a:r>
              <a:rPr lang="hy-AM" sz="56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Ուտիք նահանգը</a:t>
            </a:r>
            <a:r>
              <a:rPr lang="hy-AM" sz="5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,որը</a:t>
            </a:r>
            <a:r>
              <a:rPr lang="hy-AM" sz="5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նաև ընդգրկել է ներկայիս ողջ Տավուշի մարզը։ </a:t>
            </a:r>
            <a:r>
              <a:rPr lang="hy-AM" sz="5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5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8BBA2E-4185-F82E-8DA4-ED8453EEE1E4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4" r="2429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ABAA68C4-B952-81A8-8B86-951CFBF3C3EA}"/>
              </a:ext>
            </a:extLst>
          </p:cNvPr>
          <p:cNvSpPr/>
          <p:nvPr/>
        </p:nvSpPr>
        <p:spPr>
          <a:xfrm>
            <a:off x="6089902" y="0"/>
            <a:ext cx="6102098" cy="6858000"/>
          </a:xfrm>
          <a:prstGeom prst="frame">
            <a:avLst>
              <a:gd name="adj1" fmla="val 210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0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B936-1881-C4B5-1B7F-1EEABBD6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0343"/>
            <a:ext cx="4486656" cy="114149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y-AM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Բնակավայրեր 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00FC4-EEA1-CC61-1B99-4846712A6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5567" y="3549918"/>
            <a:ext cx="3838987" cy="1141497"/>
          </a:xfrm>
        </p:spPr>
        <p:txBody>
          <a:bodyPr>
            <a:normAutofit fontScale="25000" lnSpcReduction="20000"/>
          </a:bodyPr>
          <a:lstStyle/>
          <a:p>
            <a:r>
              <a:rPr lang="hy-AM" sz="6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Տավուշի մարզը ներառում է Մեծ Հայքի 3 աշխարհների գավառներ ու գավառամասեր։ Մարզի տարածքի հյուսիսային մասը հիմնականում համապատասխանում է </a:t>
            </a:r>
            <a:r>
              <a:rPr lang="hy-AM" sz="6800" u="none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Գուգարքի</a:t>
            </a:r>
            <a:r>
              <a:rPr lang="hy-AM" sz="6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Կողբափոր</a:t>
            </a:r>
            <a:r>
              <a:rPr lang="hy-AM" sz="6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sz="6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կենտրոնական և արևմտյան մասերը՝ Կայեն և Կանգարք գավառներին։ Հարավային մասը մտել է </a:t>
            </a:r>
            <a:r>
              <a:rPr lang="hy-AM" sz="68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Այրարատ</a:t>
            </a:r>
            <a:r>
              <a:rPr lang="hy-AM" sz="6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աշխարհի </a:t>
            </a:r>
            <a:r>
              <a:rPr lang="hy-AM" sz="68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Վարաժնունիք</a:t>
            </a:r>
            <a:r>
              <a:rPr lang="hy-AM" sz="6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գավառի մեջ, իսկ արևելյան մասերի բնակավայրերն ու հնավայրերը հիշատակվում են </a:t>
            </a:r>
            <a:r>
              <a:rPr lang="hy-AM" sz="68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Ուտիք</a:t>
            </a:r>
            <a:r>
              <a:rPr lang="hy-AM" sz="6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աշխարհի </a:t>
            </a:r>
            <a:r>
              <a:rPr lang="hy-AM" sz="68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Աղվե</a:t>
            </a:r>
            <a:r>
              <a:rPr lang="hy-AM" sz="6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և </a:t>
            </a:r>
            <a:r>
              <a:rPr lang="hy-AM" sz="6800" kern="1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Տուչքատակ </a:t>
            </a:r>
            <a:r>
              <a:rPr lang="hy-AM" sz="6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գավառներում։ </a:t>
            </a:r>
            <a:endParaRPr lang="ru-RU" sz="6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y-AM" dirty="0"/>
              <a:t> </a:t>
            </a:r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CD5EFFB-8118-96B9-11F5-DEF033D80F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792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985B7A01-DA43-47CA-C662-2593E80986CC}"/>
              </a:ext>
            </a:extLst>
          </p:cNvPr>
          <p:cNvSpPr/>
          <p:nvPr/>
        </p:nvSpPr>
        <p:spPr>
          <a:xfrm>
            <a:off x="6027576" y="0"/>
            <a:ext cx="7993224" cy="6858000"/>
          </a:xfrm>
          <a:prstGeom prst="frame">
            <a:avLst>
              <a:gd name="adj1" fmla="val 297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1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92B95-3260-0EFD-C5AC-52033AFC6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700184"/>
            <a:ext cx="8991600" cy="1645920"/>
          </a:xfrm>
        </p:spPr>
        <p:txBody>
          <a:bodyPr/>
          <a:lstStyle/>
          <a:p>
            <a:r>
              <a:rPr lang="hy-AM" dirty="0"/>
              <a:t>ՏԱՎՈՒՇԻ ԲԵՐԴ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F88E6-D7E2-7701-8071-B7CDD5AFC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9034" y="2346104"/>
            <a:ext cx="5483606" cy="676656"/>
          </a:xfrm>
        </p:spPr>
        <p:txBody>
          <a:bodyPr>
            <a:noAutofit/>
          </a:bodyPr>
          <a:lstStyle/>
          <a:p>
            <a:pPr algn="l"/>
            <a:r>
              <a:rPr lang="hy-AM" sz="17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Տավուշ բերդը առաջին անգամ հիշատակվում է </a:t>
            </a:r>
            <a:r>
              <a:rPr lang="hy-AM" sz="1700" dirty="0">
                <a:solidFill>
                  <a:schemeClr val="bg1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10-րդ դարի</a:t>
            </a:r>
            <a:r>
              <a:rPr lang="hy-AM" sz="1700" b="0" i="0" dirty="0">
                <a:solidFill>
                  <a:schemeClr val="bg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սկզբից որպես </a:t>
            </a:r>
            <a:r>
              <a:rPr lang="hy-AM" sz="1700" dirty="0">
                <a:solidFill>
                  <a:schemeClr val="bg1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Աշոտ Երկաթի</a:t>
            </a:r>
            <a:r>
              <a:rPr lang="hy-AM" sz="1700" b="0" i="0" dirty="0">
                <a:solidFill>
                  <a:schemeClr val="bg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փոխարքաների նստավայր (հիմնականում </a:t>
            </a:r>
            <a:r>
              <a:rPr lang="hy-AM" sz="1700" dirty="0">
                <a:solidFill>
                  <a:schemeClr val="bg1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Ցլիկ Ամրամի</a:t>
            </a:r>
            <a:r>
              <a:rPr lang="hy-AM" sz="1700" b="0" i="0" dirty="0">
                <a:solidFill>
                  <a:schemeClr val="bg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)։ 10-11-դարերում ամրոցը անցել է լոռեցի Կյուրիկյաններին։ Ամրոցի տարածքում այսօր էլ գտնում են կավից սպասք և ուրիշ իրեղեն։ Ամրոցը եղել է այն յուրահատուկներից, որը ունեցել է իր ներդաշնակ ջրամատակարարումը։ Քանի որ </a:t>
            </a:r>
            <a:r>
              <a:rPr lang="hy-AM" sz="1700" dirty="0">
                <a:solidFill>
                  <a:schemeClr val="bg1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14-րդ դարից</a:t>
            </a:r>
            <a:r>
              <a:rPr lang="hy-AM" sz="1700" b="0" i="0" dirty="0">
                <a:solidFill>
                  <a:schemeClr val="bg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բերդը եղել է լքված, այժմ այն գտնվում է վատ վիճակում։ Մարդիկ չեն կարողանում ներս մտնել, որովհետև նրա մուտքի և ելքի տեղերը անհայտ են։</a:t>
            </a:r>
          </a:p>
          <a:p>
            <a:pPr algn="l"/>
            <a:r>
              <a:rPr lang="hy-AM" sz="1700" b="0" i="0" dirty="0">
                <a:solidFill>
                  <a:schemeClr val="bg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Հիմնադրման թվականը հայտնի չէ։ Տավուշի բերդը 9-10-րդ դարերում հռչակված վայր էր։</a:t>
            </a:r>
          </a:p>
          <a:p>
            <a:r>
              <a:rPr lang="hy-AM" sz="1700" dirty="0">
                <a:solidFill>
                  <a:schemeClr val="bg1"/>
                </a:solidFill>
              </a:rPr>
              <a:t> </a:t>
            </a:r>
            <a:endParaRPr lang="ru-RU" sz="17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8DE443-EF53-80B1-EAA0-B457F904E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55" y="2684432"/>
            <a:ext cx="4286250" cy="3209925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E3D935D4-C5C1-FEFD-89E8-ED8417B18FC3}"/>
              </a:ext>
            </a:extLst>
          </p:cNvPr>
          <p:cNvSpPr/>
          <p:nvPr/>
        </p:nvSpPr>
        <p:spPr>
          <a:xfrm>
            <a:off x="986155" y="2684432"/>
            <a:ext cx="4286250" cy="3209925"/>
          </a:xfrm>
          <a:prstGeom prst="frame">
            <a:avLst>
              <a:gd name="adj1" fmla="val 465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2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B3C-120E-6EE8-9957-401AE317E9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Աշխատեցին՝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4D1C1-3545-ADF7-C4BA-E8EC4B4AE3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/>
              <a:t>Նարե Գևորգյանը և Էմիլի Քոչարյանը։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11780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23</TotalTime>
  <Words>371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Corbel</vt:lpstr>
      <vt:lpstr>Gill Sans MT</vt:lpstr>
      <vt:lpstr>Sylfaen</vt:lpstr>
      <vt:lpstr>Parcel</vt:lpstr>
      <vt:lpstr>Տավուշի մարզ  </vt:lpstr>
      <vt:lpstr>Պատմական ակնարկ  </vt:lpstr>
      <vt:lpstr>  Բնակավայրեր   </vt:lpstr>
      <vt:lpstr>ՏԱՎՈՒՇԻ ԲԵՐԴ</vt:lpstr>
      <vt:lpstr>Աշխատեցին՝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Տավուշի մարզ  </dc:title>
  <dc:creator>37494552494</dc:creator>
  <cp:lastModifiedBy>37494552494</cp:lastModifiedBy>
  <cp:revision>1</cp:revision>
  <dcterms:created xsi:type="dcterms:W3CDTF">2024-04-24T14:45:02Z</dcterms:created>
  <dcterms:modified xsi:type="dcterms:W3CDTF">2024-04-24T15:09:00Z</dcterms:modified>
</cp:coreProperties>
</file>